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413" r:id="rId4"/>
    <p:sldId id="414" r:id="rId5"/>
    <p:sldId id="444" r:id="rId6"/>
    <p:sldId id="415" r:id="rId7"/>
    <p:sldId id="416" r:id="rId8"/>
    <p:sldId id="445" r:id="rId9"/>
    <p:sldId id="446" r:id="rId10"/>
    <p:sldId id="447" r:id="rId11"/>
    <p:sldId id="448" r:id="rId12"/>
    <p:sldId id="417" r:id="rId13"/>
    <p:sldId id="418" r:id="rId14"/>
    <p:sldId id="419" r:id="rId15"/>
    <p:sldId id="420" r:id="rId16"/>
    <p:sldId id="449" r:id="rId17"/>
    <p:sldId id="450" r:id="rId18"/>
    <p:sldId id="421" r:id="rId19"/>
    <p:sldId id="422" r:id="rId20"/>
    <p:sldId id="458" r:id="rId21"/>
    <p:sldId id="423" r:id="rId22"/>
    <p:sldId id="451" r:id="rId23"/>
    <p:sldId id="455" r:id="rId24"/>
    <p:sldId id="452" r:id="rId25"/>
    <p:sldId id="453" r:id="rId26"/>
    <p:sldId id="454" r:id="rId27"/>
    <p:sldId id="456" r:id="rId28"/>
    <p:sldId id="457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6" r:id="rId41"/>
    <p:sldId id="435" r:id="rId42"/>
    <p:sldId id="437" r:id="rId43"/>
    <p:sldId id="438" r:id="rId44"/>
    <p:sldId id="439" r:id="rId45"/>
    <p:sldId id="440" r:id="rId46"/>
    <p:sldId id="441" r:id="rId47"/>
    <p:sldId id="442" r:id="rId48"/>
    <p:sldId id="459" r:id="rId49"/>
    <p:sldId id="460" r:id="rId50"/>
    <p:sldId id="461" r:id="rId51"/>
    <p:sldId id="443" r:id="rId52"/>
    <p:sldId id="462" r:id="rId53"/>
    <p:sldId id="463" r:id="rId54"/>
    <p:sldId id="464" r:id="rId55"/>
    <p:sldId id="465" r:id="rId56"/>
    <p:sldId id="46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76" r:id="rId67"/>
    <p:sldId id="477" r:id="rId68"/>
    <p:sldId id="478" r:id="rId69"/>
    <p:sldId id="479" r:id="rId70"/>
    <p:sldId id="480" r:id="rId71"/>
    <p:sldId id="412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8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587303" y="2180705"/>
            <a:ext cx="11017394" cy="14408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fr-CA" alt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</a:t>
            </a:r>
            <a:r>
              <a:rPr lang="fr-CA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CA" altLang="en-US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Skimmers</a:t>
            </a:r>
            <a:endParaRPr lang="en-GB" alt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2175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Skimmer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520968" y="836613"/>
            <a:ext cx="60436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with integral screw auger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4612" y="1488649"/>
            <a:ext cx="7142739" cy="4802187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8797925" y="6074936"/>
            <a:ext cx="1077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ExxonMobil</a:t>
            </a:r>
            <a:endParaRPr lang="en-CA" altLang="en-US" sz="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45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2175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Skimmer</a:t>
            </a:r>
          </a:p>
        </p:txBody>
      </p:sp>
      <p:pic>
        <p:nvPicPr>
          <p:cNvPr id="6" name="Content Placeholder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56704" y="963402"/>
            <a:ext cx="7826375" cy="5218113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9114271" y="5771861"/>
            <a:ext cx="839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ITOPF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13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"/>
            <a:ext cx="11291455" cy="692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Skimming Operation</a:t>
            </a:r>
          </a:p>
        </p:txBody>
      </p:sp>
      <p:pic>
        <p:nvPicPr>
          <p:cNvPr id="6" name="Content Placeholder 3" descr="At sea recovery systems (skimming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829" r="-72829"/>
          <a:stretch>
            <a:fillRect/>
          </a:stretch>
        </p:blipFill>
        <p:spPr>
          <a:xfrm>
            <a:off x="1950243" y="877599"/>
            <a:ext cx="829151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60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Sweep Arms</a:t>
            </a:r>
          </a:p>
        </p:txBody>
      </p:sp>
      <p:pic>
        <p:nvPicPr>
          <p:cNvPr id="8" name="Picture 7" descr="D:\PCV-MANUALS\video_photo_sweeping arm\P827096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9152" y="1135378"/>
            <a:ext cx="6533942" cy="487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4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664" y="926523"/>
            <a:ext cx="6816725" cy="511333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"/>
            <a:ext cx="11236036" cy="692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Sweep Arms</a:t>
            </a:r>
          </a:p>
        </p:txBody>
      </p:sp>
    </p:spTree>
    <p:extLst>
      <p:ext uri="{BB962C8B-B14F-4D97-AF65-F5344CB8AC3E}">
        <p14:creationId xmlns:p14="http://schemas.microsoft.com/office/powerpoint/2010/main" val="20142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268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Skimmer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9388" y="836613"/>
            <a:ext cx="51847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Advancing weir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7749" y="1350674"/>
            <a:ext cx="7241742" cy="4714875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8241578" y="5849649"/>
            <a:ext cx="1077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29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268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Skimmer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06" y="969945"/>
            <a:ext cx="7596188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2440997" y="5661025"/>
            <a:ext cx="9699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solidFill>
                  <a:schemeClr val="bg1"/>
                </a:solidFill>
                <a:latin typeface="Tahoma" panose="020B0604030504040204" pitchFamily="34" charset="0"/>
              </a:rPr>
              <a:t>Source: ELASTEC</a:t>
            </a:r>
            <a:endParaRPr lang="en-CA" altLang="en-US" sz="8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0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268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Skimmer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75" y="1067872"/>
            <a:ext cx="8797548" cy="49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191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Boom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051050" y="836613"/>
            <a:ext cx="512699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boom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341" y="1557338"/>
            <a:ext cx="5495925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6365442" y="5870142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130175"/>
            <a:ext cx="1130992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Oleophilic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Skimmers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619435" y="822325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 skimmers</a:t>
            </a:r>
          </a:p>
          <a:p>
            <a:pPr>
              <a:lnSpc>
                <a:spcPct val="20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Rope mop skimmers</a:t>
            </a:r>
          </a:p>
          <a:p>
            <a:pPr>
              <a:lnSpc>
                <a:spcPct val="20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Belt skimmers</a:t>
            </a:r>
          </a:p>
          <a:p>
            <a:pPr>
              <a:lnSpc>
                <a:spcPct val="200000"/>
              </a:lnSpc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Brush skimmers</a:t>
            </a:r>
          </a:p>
        </p:txBody>
      </p:sp>
    </p:spTree>
    <p:extLst>
      <p:ext uri="{BB962C8B-B14F-4D97-AF65-F5344CB8AC3E}">
        <p14:creationId xmlns:p14="http://schemas.microsoft.com/office/powerpoint/2010/main" val="332630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457200" y="130175"/>
            <a:ext cx="114207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AIM</a:t>
            </a:r>
          </a:p>
        </p:txBody>
      </p:sp>
      <p:sp>
        <p:nvSpPr>
          <p:cNvPr id="8" name="Rectangle 2"/>
          <p:cNvSpPr txBox="1">
            <a:spLocks/>
          </p:cNvSpPr>
          <p:nvPr/>
        </p:nvSpPr>
        <p:spPr>
          <a:xfrm>
            <a:off x="943697" y="1433575"/>
            <a:ext cx="9846223" cy="4137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of common types of skimmers</a:t>
            </a:r>
            <a:endParaRPr lang="en-GB" altLang="en-US" sz="32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GB" altLang="en-US" sz="3200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GB" altLang="en-US" sz="32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Knowledge of common types of pumps and transfer systems</a:t>
            </a:r>
          </a:p>
        </p:txBody>
      </p:sp>
    </p:spTree>
    <p:extLst>
      <p:ext uri="{BB962C8B-B14F-4D97-AF65-F5344CB8AC3E}">
        <p14:creationId xmlns:p14="http://schemas.microsoft.com/office/powerpoint/2010/main" val="23253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745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 Skimmer</a:t>
            </a: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9697316" y="5278871"/>
            <a:ext cx="8397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ITOPF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  <p:sp>
        <p:nvSpPr>
          <p:cNvPr id="8" name="Rectangle 3"/>
          <p:cNvSpPr txBox="1">
            <a:spLocks/>
          </p:cNvSpPr>
          <p:nvPr/>
        </p:nvSpPr>
        <p:spPr>
          <a:xfrm>
            <a:off x="1481847" y="1410572"/>
            <a:ext cx="5438776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 :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performance with light oil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recovery efficiency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sensitive to debris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 maintenance</a:t>
            </a:r>
          </a:p>
        </p:txBody>
      </p:sp>
      <p:sp>
        <p:nvSpPr>
          <p:cNvPr id="9" name="Rectangle 4">
            <a:extLst/>
          </p:cNvPr>
          <p:cNvSpPr txBox="1">
            <a:spLocks noChangeArrowheads="1"/>
          </p:cNvSpPr>
          <p:nvPr/>
        </p:nvSpPr>
        <p:spPr bwMode="auto">
          <a:xfrm>
            <a:off x="6920623" y="1410571"/>
            <a:ext cx="4038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  <a:defRPr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 :</a:t>
            </a: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recovery rate</a:t>
            </a: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Limited viscosity range</a:t>
            </a: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Sensitive to sea grass</a:t>
            </a:r>
          </a:p>
        </p:txBody>
      </p:sp>
    </p:spTree>
    <p:extLst>
      <p:ext uri="{BB962C8B-B14F-4D97-AF65-F5344CB8AC3E}">
        <p14:creationId xmlns:p14="http://schemas.microsoft.com/office/powerpoint/2010/main" val="357776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745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 Skimmer</a:t>
            </a:r>
          </a:p>
        </p:txBody>
      </p:sp>
      <p:pic>
        <p:nvPicPr>
          <p:cNvPr id="6" name="Content Placeholder 3" descr="TIP5Fig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120" b="-20120"/>
          <a:stretch>
            <a:fillRect/>
          </a:stretch>
        </p:blipFill>
        <p:spPr>
          <a:xfrm>
            <a:off x="1751878" y="766618"/>
            <a:ext cx="8785225" cy="5570538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9697316" y="5278871"/>
            <a:ext cx="8397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ITOPF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2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745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Drum skimmer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846900" y="841086"/>
            <a:ext cx="41052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Drum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413243"/>
            <a:ext cx="66421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7390679" y="5738236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745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798" y="896793"/>
            <a:ext cx="8007385" cy="53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745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Drum Skimmer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9388" y="836613"/>
            <a:ext cx="51847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Grooved drum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2" descr="C:\Users\LENOVO\AppData\Local\Temp\SNAGHTML148e1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" b="15109"/>
          <a:stretch>
            <a:fillRect/>
          </a:stretch>
        </p:blipFill>
        <p:spPr bwMode="auto">
          <a:xfrm>
            <a:off x="2656586" y="1627333"/>
            <a:ext cx="6219825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7396163" y="5804046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ExxonMobil</a:t>
            </a:r>
            <a:endParaRPr lang="en-CA" altLang="en-US" sz="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745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 Skimmer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950020" y="896793"/>
            <a:ext cx="41052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228" y="1490528"/>
            <a:ext cx="5770563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6405707" y="5892807"/>
            <a:ext cx="1077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2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745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 Skimmer</a:t>
            </a:r>
          </a:p>
        </p:txBody>
      </p:sp>
      <p:pic>
        <p:nvPicPr>
          <p:cNvPr id="8" name="Picture 1033" descr="D:\PR Equipments\PR Equipments 00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5228" y="1000708"/>
            <a:ext cx="7781544" cy="5143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745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 Skimmer</a:t>
            </a:r>
          </a:p>
        </p:txBody>
      </p:sp>
      <p:pic>
        <p:nvPicPr>
          <p:cNvPr id="6" name="Content Placeholder 3" descr="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9" b="7729"/>
          <a:stretch>
            <a:fillRect/>
          </a:stretch>
        </p:blipFill>
        <p:spPr>
          <a:xfrm>
            <a:off x="2359097" y="1085561"/>
            <a:ext cx="7570787" cy="4800600"/>
          </a:xfrm>
          <a:prstGeom prst="rect">
            <a:avLst/>
          </a:prstGeom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8539307" y="5886161"/>
            <a:ext cx="147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Korea</a:t>
            </a:r>
            <a:r>
              <a:rPr lang="fr-CA" altLang="en-US" sz="800" dirty="0"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latin typeface="Tahoma" panose="020B0604030504040204" pitchFamily="34" charset="0"/>
              </a:rPr>
              <a:t>Coast</a:t>
            </a:r>
            <a:r>
              <a:rPr lang="fr-CA" altLang="en-US" sz="800" dirty="0">
                <a:latin typeface="Tahoma" panose="020B0604030504040204" pitchFamily="34" charset="0"/>
              </a:rPr>
              <a:t> </a:t>
            </a:r>
            <a:r>
              <a:rPr lang="fr-CA" altLang="en-US" sz="800" dirty="0" err="1">
                <a:latin typeface="Tahoma" panose="020B0604030504040204" pitchFamily="34" charset="0"/>
              </a:rPr>
              <a:t>Guard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43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3745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 Skimmer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9388" y="836613"/>
            <a:ext cx="58324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Fabric-coated disc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01800"/>
            <a:ext cx="5516563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7534276" y="5479630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59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199" y="130175"/>
            <a:ext cx="11448473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Rope Mop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kimmers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457199" y="1389030"/>
            <a:ext cx="6361113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 :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water content in recovered oil (10%)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performance in debris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 ropes cover large area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Easy maintenance</a:t>
            </a:r>
          </a:p>
        </p:txBody>
      </p:sp>
      <p:sp>
        <p:nvSpPr>
          <p:cNvPr id="7" name="Rectangle 4">
            <a:extLst/>
          </p:cNvPr>
          <p:cNvSpPr txBox="1">
            <a:spLocks noChangeArrowheads="1"/>
          </p:cNvSpPr>
          <p:nvPr/>
        </p:nvSpPr>
        <p:spPr bwMode="auto">
          <a:xfrm>
            <a:off x="7134566" y="1375372"/>
            <a:ext cx="5622636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  <a:defRPr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 :</a:t>
            </a: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recovery rate</a:t>
            </a: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Limited viscosity range</a:t>
            </a: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Difficult to deploy correctly</a:t>
            </a:r>
          </a:p>
        </p:txBody>
      </p:sp>
    </p:spTree>
    <p:extLst>
      <p:ext uri="{BB962C8B-B14F-4D97-AF65-F5344CB8AC3E}">
        <p14:creationId xmlns:p14="http://schemas.microsoft.com/office/powerpoint/2010/main" val="25564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685800" y="2130425"/>
            <a:ext cx="10841182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en-US" b="1" dirty="0" smtClean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altLang="en-US" b="1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Skimmers</a:t>
            </a:r>
          </a:p>
        </p:txBody>
      </p:sp>
    </p:spTree>
    <p:extLst>
      <p:ext uri="{BB962C8B-B14F-4D97-AF65-F5344CB8AC3E}">
        <p14:creationId xmlns:p14="http://schemas.microsoft.com/office/powerpoint/2010/main" val="39453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8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Rope Skimmer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C:\Users\LENOVO\AppData\Local\Temp\SNAGHTML149e8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24"/>
          <a:stretch>
            <a:fillRect/>
          </a:stretch>
        </p:blipFill>
        <p:spPr bwMode="auto">
          <a:xfrm>
            <a:off x="823624" y="2403473"/>
            <a:ext cx="5896796" cy="342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LENOVO\AppData\Local\Temp\SNAGHTML149e8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5831" r="-131"/>
          <a:stretch>
            <a:fillRect/>
          </a:stretch>
        </p:blipFill>
        <p:spPr bwMode="auto">
          <a:xfrm>
            <a:off x="6923620" y="2403472"/>
            <a:ext cx="4389506" cy="342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956411"/>
            <a:ext cx="81375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Horizontal and vertical rope mop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4713432" y="5608778"/>
            <a:ext cx="1077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10139796" y="5592611"/>
            <a:ext cx="1077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3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26374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Rope Skimmer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79388" y="836613"/>
            <a:ext cx="58324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ZRV rope mop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086" y="1530184"/>
            <a:ext cx="6811096" cy="477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8112270" y="6017216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54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7200" y="130175"/>
            <a:ext cx="113376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Belt Skimmer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524164" y="1309478"/>
            <a:ext cx="5414818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 :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recovery rate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recovery efficiency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 over wide viscosity range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Effective in high waves</a:t>
            </a:r>
          </a:p>
        </p:txBody>
      </p:sp>
      <p:sp>
        <p:nvSpPr>
          <p:cNvPr id="7" name="Rectangle 4">
            <a:extLst/>
          </p:cNvPr>
          <p:cNvSpPr txBox="1">
            <a:spLocks noChangeArrowheads="1"/>
          </p:cNvSpPr>
          <p:nvPr/>
        </p:nvSpPr>
        <p:spPr bwMode="auto">
          <a:xfrm>
            <a:off x="6330372" y="1309478"/>
            <a:ext cx="5353627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spcAft>
                <a:spcPts val="1200"/>
              </a:spcAft>
              <a:buFont typeface="Wingdings 3" panose="05040102010807070707" pitchFamily="18" charset="2"/>
              <a:buNone/>
              <a:defRPr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 :</a:t>
            </a:r>
          </a:p>
          <a:p>
            <a:pPr algn="just"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Often very large</a:t>
            </a:r>
          </a:p>
          <a:p>
            <a:pPr algn="just"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 large vessel and heavy cranes for operation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GB" alt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7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79388" y="836613"/>
            <a:ext cx="41052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Sorbent lifting belt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57200" y="130175"/>
            <a:ext cx="113376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Belt Skimmer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12875"/>
            <a:ext cx="6918469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7604269" y="5781675"/>
            <a:ext cx="1077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2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7200" y="130175"/>
            <a:ext cx="113376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Belt Skimmer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9388" y="836613"/>
            <a:ext cx="65532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Submersion plane/belt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557338"/>
            <a:ext cx="6188075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6476279" y="5732463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99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7200" y="130175"/>
            <a:ext cx="113376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Belt Skimmer</a:t>
            </a:r>
          </a:p>
        </p:txBody>
      </p:sp>
      <p:pic>
        <p:nvPicPr>
          <p:cNvPr id="6" name="Picture 3" descr="F:\BE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143" y="1009440"/>
            <a:ext cx="7397750" cy="51260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1"/>
          <p:cNvSpPr>
            <a:spLocks noChangeArrowheads="1"/>
          </p:cNvSpPr>
          <p:nvPr/>
        </p:nvSpPr>
        <p:spPr bwMode="auto">
          <a:xfrm>
            <a:off x="8454881" y="5794927"/>
            <a:ext cx="13700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solidFill>
                  <a:schemeClr val="bg1"/>
                </a:solidFill>
                <a:latin typeface="Tahoma" panose="020B0604030504040204" pitchFamily="34" charset="0"/>
              </a:rPr>
              <a:t>Source: DESMI</a:t>
            </a:r>
            <a:endParaRPr lang="ja-JP" altLang="en-US" sz="14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8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2268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Brush Skimmer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521854" y="1411866"/>
            <a:ext cx="5952097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 :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recovery efficiency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recovery rate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performance in waves &lt; 1 m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Easy maintenance</a:t>
            </a:r>
          </a:p>
        </p:txBody>
      </p:sp>
      <p:sp>
        <p:nvSpPr>
          <p:cNvPr id="7" name="Rectangle 4">
            <a:extLst/>
          </p:cNvPr>
          <p:cNvSpPr txBox="1">
            <a:spLocks noChangeArrowheads="1"/>
          </p:cNvSpPr>
          <p:nvPr/>
        </p:nvSpPr>
        <p:spPr bwMode="auto">
          <a:xfrm>
            <a:off x="7115747" y="1415556"/>
            <a:ext cx="4038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  <a:defRPr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 :</a:t>
            </a: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Large volume</a:t>
            </a: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Limited viscosity range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GB" alt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2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2268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Brush Skimmer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181924" y="766618"/>
            <a:ext cx="41052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Brush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774" y="1443038"/>
            <a:ext cx="6238875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6891049" y="5888038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8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2268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Brush Skimmer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29" y="1140831"/>
            <a:ext cx="8666754" cy="487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811068" y="75478"/>
            <a:ext cx="11020713" cy="10969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Vacuum Skimmers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026097" y="1213352"/>
            <a:ext cx="483336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 :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Lightweight and portable</a:t>
            </a:r>
          </a:p>
          <a:p>
            <a:endParaRPr lang="en-GB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handle more viscous oils</a:t>
            </a:r>
          </a:p>
        </p:txBody>
      </p:sp>
      <p:sp>
        <p:nvSpPr>
          <p:cNvPr id="7" name="Rectangle 4">
            <a:extLst/>
          </p:cNvPr>
          <p:cNvSpPr txBox="1">
            <a:spLocks noChangeArrowheads="1"/>
          </p:cNvSpPr>
          <p:nvPr/>
        </p:nvSpPr>
        <p:spPr bwMode="auto">
          <a:xfrm>
            <a:off x="6321424" y="1172441"/>
            <a:ext cx="595745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  <a:defRPr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 :</a:t>
            </a: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Limited suction length</a:t>
            </a:r>
          </a:p>
          <a:p>
            <a:pPr>
              <a:defRPr/>
            </a:pPr>
            <a:endParaRPr lang="en-GB" alt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Temporary storage needs to be close to suction head</a:t>
            </a:r>
          </a:p>
        </p:txBody>
      </p:sp>
    </p:spTree>
    <p:extLst>
      <p:ext uri="{BB962C8B-B14F-4D97-AF65-F5344CB8AC3E}">
        <p14:creationId xmlns:p14="http://schemas.microsoft.com/office/powerpoint/2010/main" val="314808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7199" y="130175"/>
            <a:ext cx="1120832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 </a:t>
            </a:r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04469" y="1260879"/>
            <a:ext cx="10313786" cy="5218113"/>
          </a:xfrm>
          <a:prstGeom prst="rect">
            <a:avLst/>
          </a:prstGeom>
        </p:spPr>
        <p:txBody>
          <a:bodyPr lIns="80566" tIns="40283" rIns="80566" bIns="4028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FontTx/>
              <a:buNone/>
            </a:pPr>
            <a:r>
              <a:rPr lang="en-GB" altLang="en-US" sz="32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skimmer is a mechanical device specifically designed for the removal of oil from the surface of water without altering its physical and/or chemical characteristics.</a:t>
            </a: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71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"/>
            <a:ext cx="11356109" cy="692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Vacuum Skimmers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76" t="2825" r="19210" b="6311"/>
          <a:stretch/>
        </p:blipFill>
        <p:spPr>
          <a:xfrm>
            <a:off x="2201672" y="1032586"/>
            <a:ext cx="7701280" cy="50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199" y="1"/>
            <a:ext cx="11356109" cy="692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Vacuum Skimmers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19" t="3197" r="2303" b="4338"/>
          <a:stretch/>
        </p:blipFill>
        <p:spPr>
          <a:xfrm>
            <a:off x="1453895" y="1170432"/>
            <a:ext cx="8953806" cy="48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755650" y="73891"/>
            <a:ext cx="10983768" cy="9230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Mechanical Skimmers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755650" y="1194311"/>
            <a:ext cx="4038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</a:pP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 :</a:t>
            </a:r>
          </a:p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handle very heavy and emulsified oil</a:t>
            </a:r>
          </a:p>
        </p:txBody>
      </p:sp>
      <p:sp>
        <p:nvSpPr>
          <p:cNvPr id="7" name="Rectangle 4">
            <a:extLst/>
          </p:cNvPr>
          <p:cNvSpPr txBox="1">
            <a:spLocks noChangeArrowheads="1"/>
          </p:cNvSpPr>
          <p:nvPr/>
        </p:nvSpPr>
        <p:spPr bwMode="auto">
          <a:xfrm>
            <a:off x="6096000" y="1194310"/>
            <a:ext cx="556029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ts val="1200"/>
              </a:spcAft>
              <a:buFont typeface="Wingdings 3" panose="05040102010807070707" pitchFamily="18" charset="2"/>
              <a:buNone/>
              <a:defRPr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 :</a:t>
            </a: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Often difficult to manoeuvre units</a:t>
            </a:r>
          </a:p>
          <a:p>
            <a:pPr>
              <a:defRPr/>
            </a:pPr>
            <a:r>
              <a:rPr lang="en-GB" alt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Works only in very heavy oil</a:t>
            </a:r>
          </a:p>
        </p:txBody>
      </p:sp>
    </p:spTree>
    <p:extLst>
      <p:ext uri="{BB962C8B-B14F-4D97-AF65-F5344CB8AC3E}">
        <p14:creationId xmlns:p14="http://schemas.microsoft.com/office/powerpoint/2010/main" val="378807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636" y="4652963"/>
            <a:ext cx="2767013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98" y="981074"/>
            <a:ext cx="4224938" cy="353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skimmer">
            <a:hlinkClick r:id="" action="ppaction://media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11" y="981075"/>
            <a:ext cx="4302125" cy="353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正方形/長方形 1"/>
          <p:cNvSpPr>
            <a:spLocks noChangeArrowheads="1"/>
          </p:cNvSpPr>
          <p:nvPr/>
        </p:nvSpPr>
        <p:spPr bwMode="auto">
          <a:xfrm>
            <a:off x="9061017" y="5934075"/>
            <a:ext cx="1549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Tahoma" panose="020B0604030504040204" pitchFamily="34" charset="0"/>
              </a:rPr>
              <a:t> Source: VIKOMA</a:t>
            </a:r>
            <a:endParaRPr lang="ja-JP" altLang="en-US" sz="1400" dirty="0">
              <a:latin typeface="Tahoma" panose="020B0604030504040204" pitchFamily="34" charset="0"/>
            </a:endParaRPr>
          </a:p>
        </p:txBody>
      </p:sp>
      <p:sp>
        <p:nvSpPr>
          <p:cNvPr id="9" name="Rectangle 2"/>
          <p:cNvSpPr txBox="1">
            <a:spLocks/>
          </p:cNvSpPr>
          <p:nvPr/>
        </p:nvSpPr>
        <p:spPr>
          <a:xfrm>
            <a:off x="755650" y="73891"/>
            <a:ext cx="10983768" cy="9230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Mechanical Skimmers</a:t>
            </a:r>
          </a:p>
        </p:txBody>
      </p:sp>
    </p:spTree>
    <p:extLst>
      <p:ext uri="{BB962C8B-B14F-4D97-AF65-F5344CB8AC3E}">
        <p14:creationId xmlns:p14="http://schemas.microsoft.com/office/powerpoint/2010/main" val="5992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191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 Skimmer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9388" y="836613"/>
            <a:ext cx="41052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jet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440" y="1425268"/>
            <a:ext cx="6752359" cy="467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8370886" y="6095424"/>
            <a:ext cx="1077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9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83127"/>
            <a:ext cx="11245273" cy="6090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Rotating Vane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kimmer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9388" y="836613"/>
            <a:ext cx="504031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Rotating vane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332" y="1557338"/>
            <a:ext cx="5735638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8711479" y="6129338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7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3006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Paddle Belt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kimmer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9388" y="836613"/>
            <a:ext cx="503269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Paddle belt skimmer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1627333"/>
            <a:ext cx="596900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8002588" y="5775036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35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346873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Practical use of Skimmers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4127" y="1160188"/>
            <a:ext cx="9985249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Oil must be in a state that allows for skimming to be effective.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Encounter rate is key.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Proportion of recovered oil to spilled oil is limited due to a variety of environmental and operational factors.</a:t>
            </a: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Recovery can become a bottleneck in the response if logistics of pumping and storage are not managed effectively.</a:t>
            </a:r>
          </a:p>
        </p:txBody>
      </p:sp>
    </p:spTree>
    <p:extLst>
      <p:ext uri="{BB962C8B-B14F-4D97-AF65-F5344CB8AC3E}">
        <p14:creationId xmlns:p14="http://schemas.microsoft.com/office/powerpoint/2010/main" val="33582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346873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Practical use of Skimmers 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042416" y="1342750"/>
            <a:ext cx="10672618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consider complete logistics chain from</a:t>
            </a:r>
            <a:r>
              <a:rPr lang="en-CA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mobilization from storage or stockpile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 to staging area, dock, vessel or deployment area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offloading from transport and transfer to site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operating guidelines and running procedures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fuel or power supply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maintenance regimes</a:t>
            </a:r>
          </a:p>
          <a:p>
            <a:pPr lvl="1" indent="-420688" algn="just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decontamination prior to removal</a:t>
            </a:r>
          </a:p>
          <a:p>
            <a:pPr marL="457200" lvl="1" indent="0" algn="just">
              <a:buFont typeface="Arial" panose="020B0604020202020204" pitchFamily="34" charset="0"/>
              <a:buNone/>
              <a:defRPr/>
            </a:pPr>
            <a:endParaRPr lang="en-CA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346873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Practical use of Skimmers 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255868" y="1342750"/>
            <a:ext cx="9534052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consider operating procedures: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deployment and recovery criteria (sea or swell limits)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personnel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PPE</a:t>
            </a:r>
          </a:p>
          <a:p>
            <a:pPr lvl="1" indent="-420688">
              <a:buFont typeface="Wingdings" panose="05000000000000000000" pitchFamily="2" charset="2"/>
              <a:buChar char="ü"/>
              <a:defRPr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H&amp;S protocols during operations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CA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28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7199" y="130175"/>
            <a:ext cx="1120832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 Types 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64276" y="1160187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skimmers</a:t>
            </a:r>
          </a:p>
          <a:p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Oleophilic</a:t>
            </a:r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skimmers</a:t>
            </a:r>
          </a:p>
          <a:p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Vacuum skimmers</a:t>
            </a:r>
          </a:p>
          <a:p>
            <a:pPr>
              <a:buFont typeface="Wingdings 3" panose="05040102010807070707" pitchFamily="18" charset="2"/>
              <a:buNone/>
            </a:pP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Mechanical skimmers</a:t>
            </a:r>
          </a:p>
        </p:txBody>
      </p:sp>
    </p:spTree>
    <p:extLst>
      <p:ext uri="{BB962C8B-B14F-4D97-AF65-F5344CB8AC3E}">
        <p14:creationId xmlns:p14="http://schemas.microsoft.com/office/powerpoint/2010/main" val="32464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199" y="0"/>
            <a:ext cx="11365345" cy="6921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 Overview</a:t>
            </a:r>
          </a:p>
        </p:txBody>
      </p:sp>
      <p:pic>
        <p:nvPicPr>
          <p:cNvPr id="7" name="Content Placeholder 3" descr="TIP5Tabl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" r="-327" b="42436"/>
          <a:stretch>
            <a:fillRect/>
          </a:stretch>
        </p:blipFill>
        <p:spPr>
          <a:xfrm>
            <a:off x="872981" y="1061605"/>
            <a:ext cx="10287401" cy="4859274"/>
          </a:xfrm>
          <a:prstGeom prst="rect">
            <a:avLst/>
          </a:prstGeom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10088989" y="5995346"/>
            <a:ext cx="8397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ITOPF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97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"/>
            <a:ext cx="11365345" cy="692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 Overview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57082" y="1336396"/>
            <a:ext cx="10435110" cy="4332883"/>
            <a:chOff x="1369146" y="1766165"/>
            <a:chExt cx="8907462" cy="3470276"/>
          </a:xfrm>
        </p:grpSpPr>
        <p:pic>
          <p:nvPicPr>
            <p:cNvPr id="6" name="Content Placeholder 3" descr="TIP5Table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006" r="-327" b="574"/>
            <a:stretch>
              <a:fillRect/>
            </a:stretch>
          </p:blipFill>
          <p:spPr>
            <a:xfrm>
              <a:off x="1369146" y="2212253"/>
              <a:ext cx="8907462" cy="3024188"/>
            </a:xfrm>
            <a:prstGeom prst="rect">
              <a:avLst/>
            </a:prstGeom>
          </p:spPr>
        </p:pic>
        <p:pic>
          <p:nvPicPr>
            <p:cNvPr id="7" name="Content Placeholder 3" descr="TIP5Table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6" r="-327" b="93912"/>
            <a:stretch>
              <a:fillRect/>
            </a:stretch>
          </p:blipFill>
          <p:spPr bwMode="auto">
            <a:xfrm>
              <a:off x="1369146" y="1766165"/>
              <a:ext cx="8907461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956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685800" y="2130425"/>
            <a:ext cx="10998200" cy="1470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 and Transfer </a:t>
            </a:r>
            <a:r>
              <a:rPr lang="en-US" altLang="en-US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lang="en-US" altLang="en-US" b="1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ystems</a:t>
            </a:r>
          </a:p>
        </p:txBody>
      </p:sp>
    </p:spTree>
    <p:extLst>
      <p:ext uri="{BB962C8B-B14F-4D97-AF65-F5344CB8AC3E}">
        <p14:creationId xmlns:p14="http://schemas.microsoft.com/office/powerpoint/2010/main" val="326992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360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5600" y="977625"/>
            <a:ext cx="10427278" cy="5400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part of the recovery process.</a:t>
            </a:r>
          </a:p>
          <a:p>
            <a:pPr algn="just"/>
            <a:endParaRPr lang="en-CA" altLang="en-US" sz="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 are used to transfer recovered product from: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 to interim storage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interim storage to transportation vessel/vehicle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CA" alt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transportation vessel/vehicle to final storage/disposal facility.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endParaRPr lang="en-CA" altLang="en-US" sz="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be on board the skimmer or separate.</a:t>
            </a:r>
          </a:p>
          <a:p>
            <a:pPr algn="just"/>
            <a:endParaRPr lang="en-CA" altLang="en-US" sz="8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 capacity effects the overall performance of a skimming system.</a:t>
            </a:r>
          </a:p>
        </p:txBody>
      </p:sp>
    </p:spTree>
    <p:extLst>
      <p:ext uri="{BB962C8B-B14F-4D97-AF65-F5344CB8AC3E}">
        <p14:creationId xmlns:p14="http://schemas.microsoft.com/office/powerpoint/2010/main" val="9139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59150" y="1481167"/>
            <a:ext cx="10232136" cy="37217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systems selected to suit quantities and types of liquids being moved.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 lose efficiency with increase in viscosity.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Annular water injection, shortening hoses or increasing hose diameter can help improve pump performance.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30175"/>
            <a:ext cx="1123603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</a:t>
            </a:r>
          </a:p>
        </p:txBody>
      </p:sp>
    </p:spTree>
    <p:extLst>
      <p:ext uri="{BB962C8B-B14F-4D97-AF65-F5344CB8AC3E}">
        <p14:creationId xmlns:p14="http://schemas.microsoft.com/office/powerpoint/2010/main" val="31480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"/>
            <a:ext cx="11162145" cy="6921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 Selection </a:t>
            </a:r>
            <a:r>
              <a:rPr lang="en-US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atrix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29" t="-14" r="-50955" b="14"/>
          <a:stretch>
            <a:fillRect/>
          </a:stretch>
        </p:blipFill>
        <p:spPr>
          <a:xfrm>
            <a:off x="457200" y="908050"/>
            <a:ext cx="8229600" cy="5218113"/>
          </a:xfrm>
          <a:prstGeom prst="rect">
            <a:avLst/>
          </a:prstGeo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7322275" y="1879445"/>
            <a:ext cx="448281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Refer to ExxonMobil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Oil Spill Response Field Guide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Chapter 11 </a:t>
            </a: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6466609" y="5910263"/>
            <a:ext cx="1077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25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73891"/>
            <a:ext cx="11272982" cy="6182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Centrifugal Pump</a:t>
            </a:r>
            <a:endParaRPr lang="en-US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944995"/>
            <a:ext cx="8010525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977230" y="4350131"/>
            <a:ext cx="9752951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pumping low viscosity fluids at high rates over short distances</a:t>
            </a:r>
          </a:p>
          <a:p>
            <a:pPr algn="just"/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supplying water, flooding shoreline</a:t>
            </a:r>
          </a:p>
          <a:p>
            <a:pPr algn="just"/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0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199" y="130175"/>
            <a:ext cx="113006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Lobe Pump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824" y="896793"/>
            <a:ext cx="7867650" cy="297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8832562" y="3660631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897495" y="4149725"/>
            <a:ext cx="9057017" cy="1733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pumping clean solid-free fluids</a:t>
            </a:r>
          </a:p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pumping heavier, viscous material</a:t>
            </a:r>
          </a:p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 against high back-pressures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4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11187" y="115888"/>
            <a:ext cx="11155939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Gear 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</a:t>
            </a:r>
            <a:endParaRPr lang="en-CA" alt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651" y="963468"/>
            <a:ext cx="7466012" cy="293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9034750" y="3679681"/>
            <a:ext cx="1077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712750" y="4084284"/>
            <a:ext cx="7290786" cy="1758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similar to lobe pump</a:t>
            </a:r>
          </a:p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 very viscous fluids</a:t>
            </a:r>
          </a:p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run dry without serious damage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6540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Rotary Vane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ump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73" y="896793"/>
            <a:ext cx="9298034" cy="368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154113" y="4711319"/>
            <a:ext cx="9422494" cy="128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small, compact and easy to handle and repair</a:t>
            </a:r>
          </a:p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 low and high viscosity fluids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0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199" y="130175"/>
            <a:ext cx="1140229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Skimmer Selection </a:t>
            </a:r>
            <a:r>
              <a:rPr lang="en-US" alt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US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atrix</a:t>
            </a:r>
          </a:p>
        </p:txBody>
      </p:sp>
      <p:pic>
        <p:nvPicPr>
          <p:cNvPr id="7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002" r="-52002"/>
          <a:stretch>
            <a:fillRect/>
          </a:stretch>
        </p:blipFill>
        <p:spPr>
          <a:xfrm>
            <a:off x="230188" y="908050"/>
            <a:ext cx="8229600" cy="5218113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6804025" y="1916113"/>
            <a:ext cx="208915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Refer to ExxonMobil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Oil Spill Response Field Guide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Tahoma" panose="020B0604030504040204" pitchFamily="34" charset="0"/>
              </a:rPr>
              <a:t>Chapter 9 </a:t>
            </a:r>
          </a:p>
        </p:txBody>
      </p:sp>
    </p:spTree>
    <p:extLst>
      <p:ext uri="{BB962C8B-B14F-4D97-AF65-F5344CB8AC3E}">
        <p14:creationId xmlns:p14="http://schemas.microsoft.com/office/powerpoint/2010/main" val="264535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2941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Flexible Impeller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ump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73" y="813058"/>
            <a:ext cx="8200199" cy="32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96835" y="4146412"/>
            <a:ext cx="83518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self-priming</a:t>
            </a:r>
          </a:p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handle small suspended particulates</a:t>
            </a:r>
          </a:p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small, compact and easy to handle and repair in the field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2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928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Screw/Auger Pump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805" y="1144111"/>
            <a:ext cx="766762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/>
          </p:cNvPr>
          <p:cNvSpPr txBox="1">
            <a:spLocks/>
          </p:cNvSpPr>
          <p:nvPr/>
        </p:nvSpPr>
        <p:spPr bwMode="auto">
          <a:xfrm>
            <a:off x="1991805" y="4445084"/>
            <a:ext cx="9110949" cy="137964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pump highly viscous or semi-solid materials</a:t>
            </a:r>
          </a:p>
          <a:p>
            <a:pPr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Handles most debris</a:t>
            </a:r>
          </a:p>
          <a:p>
            <a:pPr marL="0" indent="0">
              <a:spcBef>
                <a:spcPct val="20000"/>
              </a:spcBef>
              <a:defRPr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4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1054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Progressive Cavity </a:t>
            </a:r>
            <a:r>
              <a:rPr lang="en-GB" alt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ump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884" y="896793"/>
            <a:ext cx="8509471" cy="309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607884" y="3992100"/>
            <a:ext cx="65532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 various viscosities</a:t>
            </a:r>
          </a:p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handle most debris</a:t>
            </a:r>
          </a:p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self-priming</a:t>
            </a:r>
          </a:p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not emulsify oil/water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7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014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Reciprocating Pump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406" y="896793"/>
            <a:ext cx="7760970" cy="314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/>
          </p:cNvPr>
          <p:cNvSpPr txBox="1">
            <a:spLocks/>
          </p:cNvSpPr>
          <p:nvPr/>
        </p:nvSpPr>
        <p:spPr bwMode="auto">
          <a:xfrm>
            <a:off x="1887601" y="4067802"/>
            <a:ext cx="85693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pump low to medium viscosity fluids at high pressures</a:t>
            </a:r>
          </a:p>
          <a:p>
            <a:pPr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strong self-priming capability and good suction lift</a:t>
            </a:r>
          </a:p>
          <a:p>
            <a:pPr marL="0" indent="0">
              <a:spcBef>
                <a:spcPct val="20000"/>
              </a:spcBef>
              <a:defRPr/>
            </a:pP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95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6540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Diaphragm Pump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417" y="896793"/>
            <a:ext cx="7437437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061337" y="3979718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run dry,  self priming</a:t>
            </a:r>
          </a:p>
          <a:p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good suction lift</a:t>
            </a:r>
          </a:p>
          <a:p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 operated models are safe in explosive atmospheres</a:t>
            </a:r>
          </a:p>
        </p:txBody>
      </p:sp>
    </p:spTree>
    <p:extLst>
      <p:ext uri="{BB962C8B-B14F-4D97-AF65-F5344CB8AC3E}">
        <p14:creationId xmlns:p14="http://schemas.microsoft.com/office/powerpoint/2010/main" val="91666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2883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Peristaltic Pump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74" y="896793"/>
            <a:ext cx="6843713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361120" y="3835256"/>
            <a:ext cx="7999031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run dry without damage</a:t>
            </a:r>
          </a:p>
          <a:p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pass most debris up to 25mm</a:t>
            </a:r>
          </a:p>
          <a:p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 priming, good suction lift</a:t>
            </a:r>
          </a:p>
          <a:p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reversed to clear blockages</a:t>
            </a:r>
          </a:p>
        </p:txBody>
      </p:sp>
    </p:spTree>
    <p:extLst>
      <p:ext uri="{BB962C8B-B14F-4D97-AF65-F5344CB8AC3E}">
        <p14:creationId xmlns:p14="http://schemas.microsoft.com/office/powerpoint/2010/main" val="28620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1968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Pumping Assistance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29780" y="896793"/>
            <a:ext cx="8640762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Annular injection flange</a:t>
            </a:r>
          </a:p>
          <a:p>
            <a:pPr lvl="1" indent="-385763">
              <a:buFont typeface="Wingdings" panose="05000000000000000000" pitchFamily="2" charset="2"/>
              <a:buChar char="ü"/>
            </a:pPr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aids pumping by reducing friction in discharge hose 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65" y="2766568"/>
            <a:ext cx="8111533" cy="32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6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30198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Systems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285812" y="1243578"/>
            <a:ext cx="65532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Vacuum truck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04" y="2441263"/>
            <a:ext cx="8573620" cy="341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05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8369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Systems</a:t>
            </a:r>
            <a:endParaRPr lang="en-CA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399032" y="1100789"/>
            <a:ext cx="65532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 conveyor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56" y="1861121"/>
            <a:ext cx="8623363" cy="325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9104567" y="5215454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0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124712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Health and Safety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1902" y="1397931"/>
            <a:ext cx="10885298" cy="44176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hands/clothing away from moving parts.</a:t>
            </a: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Wear gloves.</a:t>
            </a: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not attempt to clear debris from a working skimmer.</a:t>
            </a: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 aware of oil-covered surfaces.</a:t>
            </a: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caution around hydraulic hoses – safety glasses, hoses, whip checks.</a:t>
            </a:r>
          </a:p>
          <a:p>
            <a:r>
              <a:rPr lang="en-CA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Inspect equipment before and during use.</a:t>
            </a:r>
          </a:p>
          <a:p>
            <a:pPr>
              <a:buFont typeface="Arial" panose="020B0604020202020204" pitchFamily="34" charset="0"/>
              <a:buNone/>
            </a:pPr>
            <a:endParaRPr lang="en-CA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1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2175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Skimmer</a:t>
            </a: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851577" y="1233698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56032">
              <a:spcAft>
                <a:spcPts val="1200"/>
              </a:spcAft>
              <a:buFont typeface="Wingdings 3" panose="05040102010807070707" pitchFamily="18" charset="2"/>
              <a:buNone/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 :</a:t>
            </a:r>
          </a:p>
          <a:p>
            <a:pPr marL="566928" indent="-457200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recovery rate</a:t>
            </a:r>
          </a:p>
          <a:p>
            <a:pPr marL="566928" indent="-457200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Wide viscosity range</a:t>
            </a:r>
          </a:p>
          <a:p>
            <a:pPr marL="566928" indent="-457200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 maintenance</a:t>
            </a:r>
          </a:p>
          <a:p>
            <a:pPr marL="566928" indent="-457200">
              <a:defRPr/>
            </a:pPr>
            <a:r>
              <a:rPr lang="en-GB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Removable pump</a:t>
            </a:r>
            <a:endParaRPr lang="en-GB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4">
            <a:extLst/>
          </p:cNvPr>
          <p:cNvSpPr txBox="1">
            <a:spLocks noChangeArrowheads="1"/>
          </p:cNvSpPr>
          <p:nvPr/>
        </p:nvSpPr>
        <p:spPr>
          <a:xfrm>
            <a:off x="5761280" y="1015790"/>
            <a:ext cx="6180137" cy="5113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fontAlgn="auto"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 :</a:t>
            </a:r>
          </a:p>
          <a:p>
            <a:pPr marL="566928" indent="-457200" fontAlgn="auto">
              <a:spcAft>
                <a:spcPts val="0"/>
              </a:spcAft>
              <a:defRPr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Difficult adjustment of weir opening</a:t>
            </a:r>
          </a:p>
          <a:p>
            <a:pPr marL="566928" indent="-457200" fontAlgn="auto">
              <a:spcAft>
                <a:spcPts val="0"/>
              </a:spcAft>
              <a:defRPr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efficiency in waves</a:t>
            </a:r>
          </a:p>
          <a:p>
            <a:pPr marL="566928" indent="-457200" fontAlgn="auto">
              <a:spcAft>
                <a:spcPts val="0"/>
              </a:spcAft>
              <a:defRPr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recovery in thin slicks (10%)</a:t>
            </a:r>
          </a:p>
          <a:p>
            <a:pPr marL="566928" indent="-457200" fontAlgn="auto">
              <a:spcAft>
                <a:spcPts val="0"/>
              </a:spcAft>
              <a:defRPr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good with very high viscosity oil</a:t>
            </a:r>
          </a:p>
          <a:p>
            <a:pPr marL="566928" indent="-457200" fontAlgn="auto">
              <a:spcAft>
                <a:spcPts val="0"/>
              </a:spcAft>
              <a:defRPr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Sensitive to debris</a:t>
            </a:r>
          </a:p>
          <a:p>
            <a:pPr marL="109728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86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29284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  <a:endParaRPr lang="en-GB" altLang="en-US" sz="4000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>
          <a:xfrm>
            <a:off x="993204" y="963402"/>
            <a:ext cx="10016172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8" indent="0" algn="just">
              <a:buFont typeface="Arial" panose="020B0604020202020204" pitchFamily="34" charset="0"/>
              <a:buNone/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necessary to match a skimmer selection to conditions and to have access to a range of skimmer types to suit risks and oil weathering profile.</a:t>
            </a:r>
          </a:p>
          <a:p>
            <a:pPr marL="109538" indent="0" algn="just">
              <a:buFont typeface="Arial" panose="020B0604020202020204" pitchFamily="34" charset="0"/>
              <a:buNone/>
              <a:defRPr/>
            </a:pPr>
            <a:r>
              <a:rPr lang="en-US" alt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</a:t>
            </a:r>
            <a:endParaRPr lang="en-GB" altLang="en-US" sz="3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66738" indent="-457200" algn="just">
              <a:defRPr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skimmers – mostly for open sea operations.</a:t>
            </a:r>
          </a:p>
          <a:p>
            <a:pPr marL="566738" indent="-457200" algn="just">
              <a:defRPr/>
            </a:pPr>
            <a:r>
              <a:rPr lang="en-GB" alt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Oleophilic</a:t>
            </a: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many advantages in nearshore or onshore operations.</a:t>
            </a:r>
          </a:p>
          <a:p>
            <a:pPr marL="566738" indent="-457200" algn="just">
              <a:defRPr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Vacuum skimmers – uncomplicated and lightweight.</a:t>
            </a:r>
          </a:p>
          <a:p>
            <a:pPr marL="566738" indent="-457200" algn="just">
              <a:defRPr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Mechanical – normally only for heavy oil and debris.</a:t>
            </a:r>
          </a:p>
          <a:p>
            <a:pPr marL="566738" indent="-457200" algn="just">
              <a:defRPr/>
            </a:pPr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Pumps are an essential part of the recovery process.</a:t>
            </a:r>
            <a:endParaRPr lang="en-GB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47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56883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4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2175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Skimmer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493818" y="908050"/>
            <a:ext cx="591517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 weir skimmer</a:t>
            </a:r>
            <a:endParaRPr lang="en-US" alt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833" y="1549708"/>
            <a:ext cx="6226894" cy="4243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7742815" y="5842290"/>
            <a:ext cx="10779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 dirty="0">
                <a:latin typeface="Tahoma" panose="020B0604030504040204" pitchFamily="34" charset="0"/>
              </a:rPr>
              <a:t>Source: </a:t>
            </a:r>
            <a:r>
              <a:rPr lang="fr-CA" altLang="en-US" sz="800" dirty="0" err="1">
                <a:latin typeface="Tahoma" panose="020B0604030504040204" pitchFamily="34" charset="0"/>
              </a:rPr>
              <a:t>ExxonMobil</a:t>
            </a:r>
            <a:endParaRPr lang="en-CA" altLang="en-US" sz="8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5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457200" y="130175"/>
            <a:ext cx="1121756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Weir Skimmer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725324" y="836613"/>
            <a:ext cx="421365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Self-levelling weir</a:t>
            </a:r>
            <a:endParaRPr lang="en-US" alt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2" descr="C:\Users\LENOVO\AppData\Local\Temp\SNAGHTML146d8b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69" b="47562"/>
          <a:stretch>
            <a:fillRect/>
          </a:stretch>
        </p:blipFill>
        <p:spPr bwMode="auto">
          <a:xfrm>
            <a:off x="1725324" y="1937917"/>
            <a:ext cx="46894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LENOVO\AppData\Local\Temp\SNAGHTML146d8b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53966" r="10704"/>
          <a:stretch>
            <a:fillRect/>
          </a:stretch>
        </p:blipFill>
        <p:spPr>
          <a:xfrm>
            <a:off x="6989906" y="2060155"/>
            <a:ext cx="4435475" cy="3527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23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2014</Words>
  <Application>Microsoft Office PowerPoint</Application>
  <PresentationFormat>Widescreen</PresentationFormat>
  <Paragraphs>344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MS PGothic</vt:lpstr>
      <vt:lpstr>Arial</vt:lpstr>
      <vt:lpstr>Calibri</vt:lpstr>
      <vt:lpstr>Calibri Light</vt:lpstr>
      <vt:lpstr>inherit</vt:lpstr>
      <vt:lpstr>Tahoma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440</cp:revision>
  <dcterms:created xsi:type="dcterms:W3CDTF">2024-09-27T05:40:49Z</dcterms:created>
  <dcterms:modified xsi:type="dcterms:W3CDTF">2024-11-28T10:48:23Z</dcterms:modified>
</cp:coreProperties>
</file>